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36" r:id="rId3"/>
    <p:sldId id="542" r:id="rId4"/>
    <p:sldId id="543" r:id="rId5"/>
    <p:sldId id="555" r:id="rId6"/>
    <p:sldId id="544" r:id="rId7"/>
    <p:sldId id="545" r:id="rId8"/>
    <p:sldId id="546" r:id="rId9"/>
    <p:sldId id="547" r:id="rId10"/>
    <p:sldId id="548" r:id="rId11"/>
    <p:sldId id="549" r:id="rId12"/>
    <p:sldId id="550" r:id="rId13"/>
    <p:sldId id="551" r:id="rId14"/>
    <p:sldId id="552" r:id="rId15"/>
    <p:sldId id="553" r:id="rId16"/>
    <p:sldId id="55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varScale="1">
        <p:scale>
          <a:sx n="80" d="100"/>
          <a:sy n="80" d="100"/>
        </p:scale>
        <p:origin x="38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Welkom Havo/vwo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70020" y="397043"/>
            <a:ext cx="8503981" cy="5644320"/>
          </a:xfrm>
        </p:spPr>
        <p:txBody>
          <a:bodyPr>
            <a:normAutofit fontScale="92500"/>
          </a:bodyPr>
          <a:lstStyle/>
          <a:p>
            <a:r>
              <a:rPr lang="nl-NL" sz="2500" dirty="0" smtClean="0"/>
              <a:t>1a)</a:t>
            </a:r>
          </a:p>
          <a:p>
            <a:r>
              <a:rPr lang="nl-NL" sz="2500" dirty="0" smtClean="0"/>
              <a:t>Particulier niet verplicht, collectief wel</a:t>
            </a:r>
          </a:p>
          <a:p>
            <a:r>
              <a:rPr lang="nl-NL" sz="2500" dirty="0" smtClean="0"/>
              <a:t>Particulier mogen ze mensen weigeren, bij collectief niet.</a:t>
            </a:r>
          </a:p>
          <a:p>
            <a:r>
              <a:rPr lang="nl-NL" sz="2500" dirty="0" smtClean="0"/>
              <a:t>Bij particulier betaal je voor het risico wat je loopt, bij collectief betalen we met ze alle voor de mensen die het nodig hebben.</a:t>
            </a:r>
          </a:p>
          <a:p>
            <a:r>
              <a:rPr lang="nl-NL" sz="2500" dirty="0" smtClean="0"/>
              <a:t>1b)</a:t>
            </a:r>
          </a:p>
          <a:p>
            <a:r>
              <a:rPr lang="nl-NL" sz="2500" dirty="0" smtClean="0"/>
              <a:t>Brand verzekering</a:t>
            </a:r>
          </a:p>
          <a:p>
            <a:r>
              <a:rPr lang="nl-NL" sz="2500" dirty="0" smtClean="0"/>
              <a:t>1c)</a:t>
            </a:r>
          </a:p>
          <a:p>
            <a:r>
              <a:rPr lang="nl-NL" sz="2500" dirty="0" smtClean="0"/>
              <a:t>De kosten zijn mogelijk te hoog voor 1 verzekeringmaatschappij. Ze mogen niemand weigeren, dus nu zouden verzekeringsmaatschappijen verlies kunnen maken.</a:t>
            </a:r>
          </a:p>
          <a:p>
            <a:endParaRPr lang="nl-NL" sz="2500" dirty="0"/>
          </a:p>
        </p:txBody>
      </p:sp>
    </p:spTree>
    <p:extLst>
      <p:ext uri="{BB962C8B-B14F-4D97-AF65-F5344CB8AC3E}">
        <p14:creationId xmlns:p14="http://schemas.microsoft.com/office/powerpoint/2010/main" val="124125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70020" y="397043"/>
            <a:ext cx="8503981" cy="6196262"/>
          </a:xfrm>
        </p:spPr>
        <p:txBody>
          <a:bodyPr>
            <a:normAutofit/>
          </a:bodyPr>
          <a:lstStyle/>
          <a:p>
            <a:r>
              <a:rPr lang="nl-NL" sz="2500" dirty="0" smtClean="0"/>
              <a:t>2a)</a:t>
            </a:r>
          </a:p>
          <a:p>
            <a:r>
              <a:rPr lang="nl-NL" sz="2500" dirty="0" smtClean="0"/>
              <a:t>Reis = particulier</a:t>
            </a:r>
          </a:p>
          <a:p>
            <a:r>
              <a:rPr lang="nl-NL" sz="2500" dirty="0" smtClean="0"/>
              <a:t>Arbeidsongeschikt = collectief</a:t>
            </a:r>
          </a:p>
          <a:p>
            <a:r>
              <a:rPr lang="nl-NL" sz="2500" dirty="0" smtClean="0"/>
              <a:t>Kinderbijslag = collectief</a:t>
            </a:r>
          </a:p>
          <a:p>
            <a:r>
              <a:rPr lang="nl-NL" sz="2500" dirty="0" smtClean="0"/>
              <a:t>Glas = particulier</a:t>
            </a:r>
          </a:p>
          <a:p>
            <a:r>
              <a:rPr lang="nl-NL" sz="2500" dirty="0" smtClean="0"/>
              <a:t>Ziektekosten = particulier en collectief namelijk:</a:t>
            </a:r>
            <a:br>
              <a:rPr lang="nl-NL" sz="2500" dirty="0" smtClean="0"/>
            </a:br>
            <a:r>
              <a:rPr lang="nl-NL" sz="2500" dirty="0" smtClean="0"/>
              <a:t>iedereen moet een ziektekosten verzekering hebben, dit gebeurd bij particuliere maatschappijen, ze mogen je niet weigeren.</a:t>
            </a:r>
          </a:p>
          <a:p>
            <a:r>
              <a:rPr lang="nl-NL" sz="2500" dirty="0" smtClean="0"/>
              <a:t>Waarom zo geregeld?</a:t>
            </a:r>
          </a:p>
          <a:p>
            <a:r>
              <a:rPr lang="nl-NL" sz="2500" dirty="0" smtClean="0"/>
              <a:t>Doordat het bij particuliere maatschappijen wordt geregeld, moeten ze strijden om hun klanten </a:t>
            </a:r>
            <a:r>
              <a:rPr lang="nl-NL" sz="2500" dirty="0" smtClean="0">
                <a:sym typeface="Wingdings" panose="05000000000000000000" pitchFamily="2" charset="2"/>
              </a:rPr>
              <a:t> lagere prijs.</a:t>
            </a:r>
            <a:endParaRPr lang="nl-NL" sz="2500" dirty="0" smtClean="0"/>
          </a:p>
        </p:txBody>
      </p:sp>
    </p:spTree>
    <p:extLst>
      <p:ext uri="{BB962C8B-B14F-4D97-AF65-F5344CB8AC3E}">
        <p14:creationId xmlns:p14="http://schemas.microsoft.com/office/powerpoint/2010/main" val="98287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70020" y="397042"/>
            <a:ext cx="8503981" cy="6460957"/>
          </a:xfrm>
        </p:spPr>
        <p:txBody>
          <a:bodyPr>
            <a:normAutofit lnSpcReduction="10000"/>
          </a:bodyPr>
          <a:lstStyle/>
          <a:p>
            <a:r>
              <a:rPr lang="nl-NL" sz="2500" dirty="0" smtClean="0"/>
              <a:t>2b.</a:t>
            </a:r>
          </a:p>
          <a:p>
            <a:r>
              <a:rPr lang="nl-NL" sz="2500" dirty="0" smtClean="0"/>
              <a:t>A3</a:t>
            </a:r>
          </a:p>
          <a:p>
            <a:r>
              <a:rPr lang="nl-NL" sz="2500" dirty="0" smtClean="0"/>
              <a:t>B2</a:t>
            </a:r>
          </a:p>
          <a:p>
            <a:r>
              <a:rPr lang="nl-NL" sz="2500" dirty="0" smtClean="0"/>
              <a:t>C4</a:t>
            </a:r>
          </a:p>
          <a:p>
            <a:r>
              <a:rPr lang="nl-NL" sz="2500" dirty="0" smtClean="0"/>
              <a:t>D1/3</a:t>
            </a:r>
          </a:p>
          <a:p>
            <a:r>
              <a:rPr lang="nl-NL" sz="2500" dirty="0" smtClean="0"/>
              <a:t>3a.</a:t>
            </a:r>
          </a:p>
          <a:p>
            <a:r>
              <a:rPr lang="nl-NL" sz="2500" dirty="0" smtClean="0"/>
              <a:t>De werkende betalen belasting/premie en vanuit deze belasting/premie wordt de uitkering betaald.</a:t>
            </a:r>
          </a:p>
          <a:p>
            <a:r>
              <a:rPr lang="nl-NL" sz="2500" dirty="0" smtClean="0"/>
              <a:t>3b.</a:t>
            </a:r>
          </a:p>
          <a:p>
            <a:r>
              <a:rPr lang="nl-NL" sz="2500" dirty="0" smtClean="0"/>
              <a:t>Ze willen alleen mensen uitkeren die geen werk kunnen vinden, niet aan mensen die niet willen werken</a:t>
            </a:r>
          </a:p>
          <a:p>
            <a:r>
              <a:rPr lang="nl-NL" sz="2500" dirty="0" smtClean="0"/>
              <a:t>3c</a:t>
            </a:r>
          </a:p>
          <a:p>
            <a:r>
              <a:rPr lang="nl-NL" sz="2500" dirty="0" smtClean="0"/>
              <a:t>Om de kans op een baan te vergroten, zodat ze minder uitkeringen hoeven te betalen</a:t>
            </a:r>
          </a:p>
          <a:p>
            <a:endParaRPr lang="nl-NL" sz="2500" dirty="0" smtClean="0"/>
          </a:p>
          <a:p>
            <a:endParaRPr lang="nl-NL" sz="2500" dirty="0"/>
          </a:p>
        </p:txBody>
      </p:sp>
    </p:spTree>
    <p:extLst>
      <p:ext uri="{BB962C8B-B14F-4D97-AF65-F5344CB8AC3E}">
        <p14:creationId xmlns:p14="http://schemas.microsoft.com/office/powerpoint/2010/main" val="122100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6568" y="0"/>
            <a:ext cx="8596668" cy="1320800"/>
          </a:xfrm>
        </p:spPr>
        <p:txBody>
          <a:bodyPr/>
          <a:lstStyle/>
          <a:p>
            <a:r>
              <a:rPr lang="nl-NL" dirty="0" smtClean="0"/>
              <a:t>Collectieve verzekeringen waarom?</a:t>
            </a:r>
            <a:endParaRPr lang="nl-NL" dirty="0"/>
          </a:p>
        </p:txBody>
      </p:sp>
      <p:sp>
        <p:nvSpPr>
          <p:cNvPr id="3" name="Tijdelijke aanduiding voor inhoud 2"/>
          <p:cNvSpPr>
            <a:spLocks noGrp="1"/>
          </p:cNvSpPr>
          <p:nvPr>
            <p:ph idx="1"/>
          </p:nvPr>
        </p:nvSpPr>
        <p:spPr>
          <a:xfrm>
            <a:off x="216567" y="770022"/>
            <a:ext cx="9757611" cy="5811252"/>
          </a:xfrm>
        </p:spPr>
        <p:txBody>
          <a:bodyPr>
            <a:noAutofit/>
          </a:bodyPr>
          <a:lstStyle/>
          <a:p>
            <a:r>
              <a:rPr lang="nl-NL" sz="2300" dirty="0" smtClean="0"/>
              <a:t>De extra vraag van de vorige som was:</a:t>
            </a:r>
          </a:p>
          <a:p>
            <a:r>
              <a:rPr lang="nl-NL" sz="2300" dirty="0"/>
              <a:t>Waarom zullen er collectieve verzekeringen zijn? Waarom kan niet alles particulier geregeld worden.</a:t>
            </a:r>
          </a:p>
          <a:p>
            <a:r>
              <a:rPr lang="nl-NL" sz="2300" dirty="0" smtClean="0"/>
              <a:t> ze onderscheiden 3 redenen:</a:t>
            </a:r>
          </a:p>
          <a:p>
            <a:r>
              <a:rPr lang="nl-NL" sz="2300" dirty="0" smtClean="0"/>
              <a:t>Solidariteit = sociaal vangnet, we zorgen voor elkaar als er iets fout gaat wat grote gevolgen heeft (in dit geval financiële gevolgen)</a:t>
            </a:r>
          </a:p>
          <a:p>
            <a:r>
              <a:rPr lang="nl-NL" sz="2300" dirty="0" smtClean="0"/>
              <a:t>Armoedebestrijding, volksgezondheid en veiligheid. = om ervoor te zorgen dat mensen niet te arm worden, wat weer kan leiden tot criminaliteit of gezondheidsproblemen. Dit willen we niet in Nederland.</a:t>
            </a:r>
          </a:p>
          <a:p>
            <a:r>
              <a:rPr lang="nl-NL" sz="2300" dirty="0" smtClean="0"/>
              <a:t>Lagere premie door grote deelname:</a:t>
            </a:r>
          </a:p>
          <a:p>
            <a:r>
              <a:rPr lang="nl-NL" sz="2300" dirty="0" smtClean="0"/>
              <a:t>Doordat iedereen verplicht is verzekerd, zijn er ook heel veel verzekerde die wel premie betalen maar het niet zelf nodig hebben (goede risico’s genoemd) dit zorgt ervoor dat de premie laag kan blijven.</a:t>
            </a:r>
          </a:p>
          <a:p>
            <a:r>
              <a:rPr lang="nl-NL" sz="2300" dirty="0" smtClean="0"/>
              <a:t>Wat ik denk dat een belangrijke reden is: het volk is achterlijk!, mensen mogen geen risico nemen met hun gezondheid en de gezondheid van andere. De overheid voorkomt dit door sommige dingen verplicht te stellen.</a:t>
            </a:r>
          </a:p>
          <a:p>
            <a:endParaRPr lang="nl-NL" sz="2300" dirty="0" smtClean="0"/>
          </a:p>
          <a:p>
            <a:endParaRPr lang="nl-NL" sz="2300" dirty="0" smtClean="0"/>
          </a:p>
          <a:p>
            <a:endParaRPr lang="nl-NL" sz="2300" dirty="0"/>
          </a:p>
        </p:txBody>
      </p:sp>
    </p:spTree>
    <p:extLst>
      <p:ext uri="{BB962C8B-B14F-4D97-AF65-F5344CB8AC3E}">
        <p14:creationId xmlns:p14="http://schemas.microsoft.com/office/powerpoint/2010/main" val="366814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Lees 3.3B bestaansreden van collectieve verzekeringen maak opgave 1 </a:t>
            </a:r>
            <a:r>
              <a:rPr lang="nl-NL" dirty="0" err="1" smtClean="0"/>
              <a:t>tm</a:t>
            </a:r>
            <a:r>
              <a:rPr lang="nl-NL" dirty="0" smtClean="0"/>
              <a:t> 4</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12 minuten de tijd.</a:t>
            </a:r>
          </a:p>
          <a:p>
            <a:pPr marL="0" indent="0">
              <a:buNone/>
            </a:pPr>
            <a:r>
              <a:rPr lang="nl-NL" sz="2500" dirty="0" smtClean="0"/>
              <a:t>Eerder klaar?</a:t>
            </a:r>
          </a:p>
          <a:p>
            <a:pPr marL="0" indent="0">
              <a:buNone/>
            </a:pPr>
            <a:r>
              <a:rPr lang="nl-NL" sz="2500" dirty="0" smtClean="0"/>
              <a:t>Goed werk!, je bent er, het zit erop voor vandaag, jij held!</a:t>
            </a:r>
          </a:p>
          <a:p>
            <a:pPr marL="0" indent="0">
              <a:buNone/>
            </a:pPr>
            <a:endParaRPr lang="nl-NL" sz="2500" dirty="0" smtClean="0"/>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0095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25641" y="385011"/>
            <a:ext cx="9396663" cy="5656351"/>
          </a:xfrm>
        </p:spPr>
        <p:txBody>
          <a:bodyPr>
            <a:noAutofit/>
          </a:bodyPr>
          <a:lstStyle/>
          <a:p>
            <a:r>
              <a:rPr lang="nl-NL" sz="2200" dirty="0" smtClean="0"/>
              <a:t>1a)  we helpen elkaar wanneer andere dat nodig hebben.</a:t>
            </a:r>
          </a:p>
          <a:p>
            <a:r>
              <a:rPr lang="nl-NL" sz="2200" dirty="0" smtClean="0"/>
              <a:t>1b) ze hebben een sociaal karakter, we verzekeren niet alleen onszelf maar ook elkaar.</a:t>
            </a:r>
          </a:p>
          <a:p>
            <a:r>
              <a:rPr lang="nl-NL" sz="2200" dirty="0" smtClean="0"/>
              <a:t>1c) omdat anders er risico selectie plaats vind, mensen die de kans groot schatten dat ze er zelf geen gebruik van gaan maken gaan zich niet verzekeren.</a:t>
            </a:r>
          </a:p>
          <a:p>
            <a:r>
              <a:rPr lang="nl-NL" sz="2200" dirty="0" smtClean="0"/>
              <a:t>Plus! Mensen zijn niet solidair, alleen als we ze dwingen.</a:t>
            </a:r>
          </a:p>
          <a:p>
            <a:r>
              <a:rPr lang="nl-NL" sz="2200" dirty="0" smtClean="0"/>
              <a:t>2a) ze voorkomen dat mensen met gezondheidsproblemen dit niet kunnen laten behandelen aangezien ze er nu voor verzekerd zijn.</a:t>
            </a:r>
          </a:p>
          <a:p>
            <a:r>
              <a:rPr lang="nl-NL" sz="2200" dirty="0" smtClean="0"/>
              <a:t>2b) de ouders hebben een bepaald hoeveelheid bestaanszekerheid door uitkeringen zodat hun kinderen naar school kunnen </a:t>
            </a:r>
            <a:r>
              <a:rPr lang="nl-NL" sz="2200" dirty="0" err="1" smtClean="0"/>
              <a:t>ipv</a:t>
            </a:r>
            <a:r>
              <a:rPr lang="nl-NL" sz="2200" dirty="0" smtClean="0"/>
              <a:t> zwart gaan werken e.d.</a:t>
            </a:r>
          </a:p>
          <a:p>
            <a:r>
              <a:rPr lang="nl-NL" sz="2200" dirty="0" smtClean="0"/>
              <a:t>2c) niet alleen slechte risico’s maar ook goede risico’s verzekeren zich (aangezien het verplicht is) hierdoor zijn de kosten van de slechte risico’s niet alleen betaald door de slechte maar ook door de goede risico’s dus gemiddeld minder per persoon.</a:t>
            </a:r>
            <a:endParaRPr lang="nl-NL" sz="2200" dirty="0"/>
          </a:p>
        </p:txBody>
      </p:sp>
    </p:spTree>
    <p:extLst>
      <p:ext uri="{BB962C8B-B14F-4D97-AF65-F5344CB8AC3E}">
        <p14:creationId xmlns:p14="http://schemas.microsoft.com/office/powerpoint/2010/main" val="301277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01579" y="228601"/>
            <a:ext cx="8672423" cy="5812762"/>
          </a:xfrm>
        </p:spPr>
        <p:txBody>
          <a:bodyPr>
            <a:noAutofit/>
          </a:bodyPr>
          <a:lstStyle/>
          <a:p>
            <a:r>
              <a:rPr lang="nl-NL" sz="2500" dirty="0" smtClean="0"/>
              <a:t>3a) om mensen onder de armoedegrens van eten te voorzien.</a:t>
            </a:r>
          </a:p>
          <a:p>
            <a:r>
              <a:rPr lang="nl-NL" sz="2500" dirty="0" smtClean="0"/>
              <a:t>3b) mensen die bereid zijn andere te helpen kunnen geld/voedsel geven aan de voedsel bank, zo zorgen we voor elkaar</a:t>
            </a:r>
          </a:p>
          <a:p>
            <a:r>
              <a:rPr lang="nl-NL" sz="2500" dirty="0" smtClean="0"/>
              <a:t>4a) vanuit alle premies van alle mensen worden mensen zonder inkomen en zonder ooit gewerkt te hebben betaald.</a:t>
            </a:r>
          </a:p>
          <a:p>
            <a:r>
              <a:rPr lang="nl-NL" sz="2500" dirty="0" smtClean="0"/>
              <a:t>4b) hoe meer geld je hebt, hoe meer dingen je kan doen, hoe meer je je met andere kan mengen</a:t>
            </a:r>
          </a:p>
          <a:p>
            <a:r>
              <a:rPr lang="nl-NL" sz="2500" dirty="0" smtClean="0"/>
              <a:t>4c) de uitkeringen zijn niet heel erg hoog, ook hebben mensen die recht hebben op deze uitkeringen vaak last van verslavingen waar veel geld naar toe gaat (roken/drugs/drank) hierdoor houden ze weinig geld over voor andere zaken.</a:t>
            </a:r>
          </a:p>
          <a:p>
            <a:endParaRPr lang="nl-NL" sz="2500" dirty="0"/>
          </a:p>
        </p:txBody>
      </p:sp>
    </p:spTree>
    <p:extLst>
      <p:ext uri="{BB962C8B-B14F-4D97-AF65-F5344CB8AC3E}">
        <p14:creationId xmlns:p14="http://schemas.microsoft.com/office/powerpoint/2010/main" val="95210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a:xfrm>
            <a:off x="677334" y="2196684"/>
            <a:ext cx="8596668" cy="3880773"/>
          </a:xfrm>
        </p:spPr>
        <p:txBody>
          <a:bodyPr>
            <a:normAutofit/>
          </a:bodyPr>
          <a:lstStyle/>
          <a:p>
            <a:r>
              <a:rPr lang="nl-NL" sz="2500" dirty="0" smtClean="0"/>
              <a:t>nabespreken 3.2D Risico bij investeren en beleggen.</a:t>
            </a:r>
          </a:p>
          <a:p>
            <a:r>
              <a:rPr lang="nl-NL" sz="2500" dirty="0" smtClean="0"/>
              <a:t>3.3A particuliere en collectieve verzekeringen lezen/maken en nabespreken.</a:t>
            </a:r>
          </a:p>
          <a:p>
            <a:r>
              <a:rPr lang="nl-NL" sz="2500" dirty="0" smtClean="0"/>
              <a:t>3.3B bestaan reden van collectieve verzekeringen lezen/maken en nabespreken.</a:t>
            </a:r>
          </a:p>
        </p:txBody>
      </p:sp>
    </p:spTree>
    <p:extLst>
      <p:ext uri="{BB962C8B-B14F-4D97-AF65-F5344CB8AC3E}">
        <p14:creationId xmlns:p14="http://schemas.microsoft.com/office/powerpoint/2010/main" val="257447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9420726" cy="6749716"/>
          </a:xfrm>
        </p:spPr>
        <p:txBody>
          <a:bodyPr>
            <a:noAutofit/>
          </a:bodyPr>
          <a:lstStyle/>
          <a:p>
            <a:r>
              <a:rPr lang="nl-NL" sz="2400" dirty="0" smtClean="0"/>
              <a:t>1a)	inkomen van David, inkomen afhankelijk van ze prestaties op werk.</a:t>
            </a:r>
          </a:p>
          <a:p>
            <a:r>
              <a:rPr lang="nl-NL" sz="2400" dirty="0" smtClean="0"/>
              <a:t>1b)	de winst en de waardestijging van het bedrijf.</a:t>
            </a:r>
          </a:p>
          <a:p>
            <a:r>
              <a:rPr lang="nl-NL" sz="2400" dirty="0" smtClean="0"/>
              <a:t>2a) je kan dan genieten van je belegging, tenslotte kan je het aan de muur hangen. Kunst ook relatief waarde vast.</a:t>
            </a:r>
          </a:p>
          <a:p>
            <a:r>
              <a:rPr lang="nl-NL" sz="2400" dirty="0" smtClean="0"/>
              <a:t>2b) het kan in waarde dalen, het kan beschadigd raken of gestolen worden.</a:t>
            </a:r>
          </a:p>
          <a:p>
            <a:r>
              <a:rPr lang="nl-NL" sz="2400" dirty="0" smtClean="0"/>
              <a:t>3a) goud heeft altijd een bepaalde waarde, het is een schaars goed en zodoende in tijden van een zekerheid iets wat ze waarde behoud</a:t>
            </a:r>
          </a:p>
          <a:p>
            <a:r>
              <a:rPr lang="nl-NL" sz="2400" dirty="0" smtClean="0"/>
              <a:t>3b) eind 2010, cq zo laat mogelijk, want de waarde is aan het stijgen.</a:t>
            </a:r>
          </a:p>
          <a:p>
            <a:r>
              <a:rPr lang="nl-NL" sz="2400" dirty="0" smtClean="0"/>
              <a:t>3c) omdat ze of hoopte dat de prijs nog meer zou stijgen, of omdat ze het een veilige investering vinden.</a:t>
            </a:r>
          </a:p>
          <a:p>
            <a:endParaRPr lang="nl-NL" sz="2400" dirty="0"/>
          </a:p>
        </p:txBody>
      </p:sp>
    </p:spTree>
    <p:extLst>
      <p:ext uri="{BB962C8B-B14F-4D97-AF65-F5344CB8AC3E}">
        <p14:creationId xmlns:p14="http://schemas.microsoft.com/office/powerpoint/2010/main" val="97346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9420726" cy="6749716"/>
          </a:xfrm>
        </p:spPr>
        <p:txBody>
          <a:bodyPr>
            <a:noAutofit/>
          </a:bodyPr>
          <a:lstStyle/>
          <a:p>
            <a:r>
              <a:rPr lang="nl-NL" sz="2400" dirty="0" smtClean="0"/>
              <a:t>4a) </a:t>
            </a:r>
            <a:r>
              <a:rPr lang="nl-NL" sz="2400" dirty="0" err="1" smtClean="0"/>
              <a:t>aegon</a:t>
            </a:r>
            <a:r>
              <a:rPr lang="nl-NL" sz="2400" dirty="0" smtClean="0"/>
              <a:t> en </a:t>
            </a:r>
            <a:r>
              <a:rPr lang="nl-NL" sz="2400" dirty="0" err="1" smtClean="0"/>
              <a:t>airfrance-klm</a:t>
            </a:r>
            <a:endParaRPr lang="nl-NL" sz="2400" dirty="0" smtClean="0"/>
          </a:p>
          <a:p>
            <a:r>
              <a:rPr lang="nl-NL" sz="2400" dirty="0" smtClean="0"/>
              <a:t>4b) de aandelen kunnen in waarde dalen, zichtbaar bij </a:t>
            </a:r>
            <a:r>
              <a:rPr lang="nl-NL" sz="2400" dirty="0" err="1" smtClean="0"/>
              <a:t>ahold</a:t>
            </a:r>
            <a:r>
              <a:rPr lang="nl-NL" sz="2400" dirty="0" smtClean="0"/>
              <a:t> of </a:t>
            </a:r>
            <a:r>
              <a:rPr lang="nl-NL" sz="2400" dirty="0" err="1" smtClean="0"/>
              <a:t>imtech</a:t>
            </a:r>
            <a:r>
              <a:rPr lang="nl-NL" sz="2400" dirty="0" smtClean="0"/>
              <a:t> of </a:t>
            </a:r>
            <a:r>
              <a:rPr lang="nl-NL" sz="2400" dirty="0" err="1" smtClean="0"/>
              <a:t>kpn</a:t>
            </a:r>
            <a:r>
              <a:rPr lang="nl-NL" sz="2400" dirty="0" smtClean="0"/>
              <a:t>.</a:t>
            </a:r>
          </a:p>
          <a:p>
            <a:r>
              <a:rPr lang="nl-NL" sz="2400" dirty="0" smtClean="0"/>
              <a:t>4c) KPN maakte minder winst, KPN was negatief in het nieuws.</a:t>
            </a:r>
          </a:p>
        </p:txBody>
      </p:sp>
      <p:pic>
        <p:nvPicPr>
          <p:cNvPr id="2" name="Afbeelding 1"/>
          <p:cNvPicPr>
            <a:picLocks noChangeAspect="1"/>
          </p:cNvPicPr>
          <p:nvPr/>
        </p:nvPicPr>
        <p:blipFill>
          <a:blip r:embed="rId2"/>
          <a:stretch>
            <a:fillRect/>
          </a:stretch>
        </p:blipFill>
        <p:spPr>
          <a:xfrm>
            <a:off x="0" y="1915026"/>
            <a:ext cx="12296274" cy="1048723"/>
          </a:xfrm>
          <a:prstGeom prst="rect">
            <a:avLst/>
          </a:prstGeom>
        </p:spPr>
      </p:pic>
      <p:pic>
        <p:nvPicPr>
          <p:cNvPr id="4" name="Afbeelding 3"/>
          <p:cNvPicPr>
            <a:picLocks noChangeAspect="1"/>
          </p:cNvPicPr>
          <p:nvPr/>
        </p:nvPicPr>
        <p:blipFill>
          <a:blip r:embed="rId3"/>
          <a:stretch>
            <a:fillRect/>
          </a:stretch>
        </p:blipFill>
        <p:spPr>
          <a:xfrm>
            <a:off x="0" y="2730386"/>
            <a:ext cx="12192000" cy="630177"/>
          </a:xfrm>
          <a:prstGeom prst="rect">
            <a:avLst/>
          </a:prstGeom>
        </p:spPr>
      </p:pic>
      <p:pic>
        <p:nvPicPr>
          <p:cNvPr id="5" name="Afbeelding 4"/>
          <p:cNvPicPr>
            <a:picLocks noChangeAspect="1"/>
          </p:cNvPicPr>
          <p:nvPr/>
        </p:nvPicPr>
        <p:blipFill>
          <a:blip r:embed="rId4"/>
          <a:stretch>
            <a:fillRect/>
          </a:stretch>
        </p:blipFill>
        <p:spPr>
          <a:xfrm>
            <a:off x="0" y="3374858"/>
            <a:ext cx="12192000" cy="1105123"/>
          </a:xfrm>
          <a:prstGeom prst="rect">
            <a:avLst/>
          </a:prstGeom>
        </p:spPr>
      </p:pic>
    </p:spTree>
    <p:extLst>
      <p:ext uri="{BB962C8B-B14F-4D97-AF65-F5344CB8AC3E}">
        <p14:creationId xmlns:p14="http://schemas.microsoft.com/office/powerpoint/2010/main" val="109462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Beleggen?</a:t>
            </a:r>
            <a:endParaRPr lang="nl-NL" dirty="0"/>
          </a:p>
        </p:txBody>
      </p:sp>
      <p:sp>
        <p:nvSpPr>
          <p:cNvPr id="3" name="Tijdelijke aanduiding voor inhoud 2"/>
          <p:cNvSpPr>
            <a:spLocks noGrp="1"/>
          </p:cNvSpPr>
          <p:nvPr>
            <p:ph idx="1"/>
          </p:nvPr>
        </p:nvSpPr>
        <p:spPr>
          <a:xfrm>
            <a:off x="348916" y="1287379"/>
            <a:ext cx="8925086" cy="4753983"/>
          </a:xfrm>
        </p:spPr>
        <p:txBody>
          <a:bodyPr>
            <a:normAutofit/>
          </a:bodyPr>
          <a:lstStyle/>
          <a:p>
            <a:pPr marL="0" indent="0">
              <a:buNone/>
            </a:pPr>
            <a:r>
              <a:rPr lang="nl-NL" sz="2500" dirty="0" smtClean="0"/>
              <a:t>Het is mogelijk geld te beleggen.</a:t>
            </a:r>
          </a:p>
          <a:p>
            <a:pPr marL="0" indent="0">
              <a:buNone/>
            </a:pPr>
            <a:r>
              <a:rPr lang="nl-NL" sz="2500" dirty="0" smtClean="0"/>
              <a:t>In aandelen (kleine gedeeltes van een bedrijf)</a:t>
            </a:r>
          </a:p>
          <a:p>
            <a:pPr marL="0" indent="0">
              <a:buNone/>
            </a:pPr>
            <a:r>
              <a:rPr lang="nl-NL" sz="2500" dirty="0" smtClean="0"/>
              <a:t>Deze kunnen in waarde veranderen.</a:t>
            </a:r>
          </a:p>
          <a:p>
            <a:pPr marL="0" indent="0">
              <a:buNone/>
            </a:pPr>
            <a:r>
              <a:rPr lang="nl-NL" sz="2500" dirty="0" smtClean="0"/>
              <a:t>In goederen (kunst of goud)</a:t>
            </a:r>
          </a:p>
          <a:p>
            <a:pPr marL="0" indent="0">
              <a:buNone/>
            </a:pPr>
            <a:r>
              <a:rPr lang="nl-NL" sz="2500" dirty="0" smtClean="0"/>
              <a:t>Vaak wat waarde vaster.</a:t>
            </a:r>
          </a:p>
          <a:p>
            <a:pPr marL="0" indent="0">
              <a:buNone/>
            </a:pPr>
            <a:endParaRPr lang="nl-NL" sz="2500" dirty="0"/>
          </a:p>
          <a:p>
            <a:pPr marL="0" indent="0">
              <a:buNone/>
            </a:pPr>
            <a:r>
              <a:rPr lang="nl-NL" sz="2500" dirty="0" smtClean="0"/>
              <a:t>Wanneer je belegt loop je risico’s</a:t>
            </a:r>
          </a:p>
          <a:p>
            <a:pPr marL="0" indent="0">
              <a:buNone/>
            </a:pPr>
            <a:r>
              <a:rPr lang="nl-NL" sz="2500" dirty="0" smtClean="0"/>
              <a:t>Risico dat de beleggingen minder waard wordt.</a:t>
            </a:r>
          </a:p>
          <a:p>
            <a:pPr marL="0" indent="0">
              <a:buNone/>
            </a:pPr>
            <a:r>
              <a:rPr lang="nl-NL" sz="2500" dirty="0" smtClean="0"/>
              <a:t>Maar ook een kans dat je beleggingen meer waard worden.</a:t>
            </a:r>
          </a:p>
          <a:p>
            <a:pPr marL="0" indent="0">
              <a:buNone/>
            </a:pPr>
            <a:endParaRPr lang="nl-NL" sz="2500" dirty="0"/>
          </a:p>
        </p:txBody>
      </p:sp>
    </p:spTree>
    <p:extLst>
      <p:ext uri="{BB962C8B-B14F-4D97-AF65-F5344CB8AC3E}">
        <p14:creationId xmlns:p14="http://schemas.microsoft.com/office/powerpoint/2010/main" val="213505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 vorige les:</a:t>
            </a:r>
            <a:br>
              <a:rPr lang="nl-NL" dirty="0" smtClean="0"/>
            </a:br>
            <a:r>
              <a:rPr lang="nl-NL" dirty="0" smtClean="0"/>
              <a:t>aantal belangrijke begrippen/zaken.</a:t>
            </a:r>
            <a:endParaRPr lang="nl-NL" dirty="0"/>
          </a:p>
        </p:txBody>
      </p:sp>
      <p:sp>
        <p:nvSpPr>
          <p:cNvPr id="3" name="Tijdelijke aanduiding voor inhoud 2"/>
          <p:cNvSpPr>
            <a:spLocks noGrp="1"/>
          </p:cNvSpPr>
          <p:nvPr>
            <p:ph idx="1"/>
          </p:nvPr>
        </p:nvSpPr>
        <p:spPr>
          <a:xfrm>
            <a:off x="96253" y="1672390"/>
            <a:ext cx="10491535" cy="5017168"/>
          </a:xfrm>
        </p:spPr>
        <p:txBody>
          <a:bodyPr>
            <a:noAutofit/>
          </a:bodyPr>
          <a:lstStyle/>
          <a:p>
            <a:r>
              <a:rPr lang="nl-NL" sz="2100" dirty="0" smtClean="0"/>
              <a:t>Risico-aversie: de voorkeur voor het ontwijken van risico’s. </a:t>
            </a:r>
          </a:p>
          <a:p>
            <a:r>
              <a:rPr lang="nl-NL" sz="2100" dirty="0" smtClean="0"/>
              <a:t>Wanneer betaalbaar en nodig geacht, kan risico aversie de reden zijn voor verzekeren.</a:t>
            </a:r>
          </a:p>
          <a:p>
            <a:r>
              <a:rPr lang="nl-NL" sz="2100" dirty="0" smtClean="0"/>
              <a:t>Premie voor kosten dekken van de schade = kans op schade * gemiddelde schade </a:t>
            </a:r>
          </a:p>
          <a:p>
            <a:r>
              <a:rPr lang="nl-NL" sz="2100" dirty="0" smtClean="0"/>
              <a:t>Waarom premie vaak iets hoger? Moeten ook winst maken en hebben andere kosten (personeel, huur, administratie).</a:t>
            </a:r>
          </a:p>
          <a:p>
            <a:r>
              <a:rPr lang="nl-NL" sz="2100" dirty="0" smtClean="0"/>
              <a:t>Eigen risico = bij schade moet je zelf een gedeelte betalen.</a:t>
            </a:r>
          </a:p>
          <a:p>
            <a:r>
              <a:rPr lang="nl-NL" sz="2100" dirty="0" smtClean="0"/>
              <a:t>Waarom handig: voorkomt dat verzekerde heel onvoorzichtig met hun spullen omgaan.</a:t>
            </a:r>
          </a:p>
          <a:p>
            <a:r>
              <a:rPr lang="nl-NL" sz="2100" dirty="0" smtClean="0"/>
              <a:t>Eigen risico verlaagt de premie, waarom?</a:t>
            </a:r>
          </a:p>
          <a:p>
            <a:r>
              <a:rPr lang="nl-NL" sz="2100" dirty="0" smtClean="0"/>
              <a:t>Het verlaagt de gemiddelde schade voor de verzekeraar.</a:t>
            </a:r>
          </a:p>
          <a:p>
            <a:r>
              <a:rPr lang="nl-NL" sz="2100" dirty="0" smtClean="0"/>
              <a:t>Was de gemiddelde schade 400, het eigen risico 50, dan is de gemiddelde schade voor de verzekeraar 400-50 = 350.</a:t>
            </a:r>
            <a:endParaRPr lang="nl-NL" sz="2100" dirty="0"/>
          </a:p>
        </p:txBody>
      </p:sp>
    </p:spTree>
    <p:extLst>
      <p:ext uri="{BB962C8B-B14F-4D97-AF65-F5344CB8AC3E}">
        <p14:creationId xmlns:p14="http://schemas.microsoft.com/office/powerpoint/2010/main" val="376733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Verzekeren small </a:t>
            </a:r>
            <a:r>
              <a:rPr lang="nl-NL" dirty="0" err="1" smtClean="0"/>
              <a:t>recap</a:t>
            </a:r>
            <a:r>
              <a:rPr lang="nl-NL" dirty="0" smtClean="0"/>
              <a:t>.</a:t>
            </a:r>
            <a:endParaRPr lang="nl-NL" dirty="0"/>
          </a:p>
        </p:txBody>
      </p:sp>
      <p:sp>
        <p:nvSpPr>
          <p:cNvPr id="3" name="Tijdelijke aanduiding voor inhoud 2"/>
          <p:cNvSpPr>
            <a:spLocks noGrp="1"/>
          </p:cNvSpPr>
          <p:nvPr>
            <p:ph idx="1"/>
          </p:nvPr>
        </p:nvSpPr>
        <p:spPr/>
        <p:txBody>
          <a:bodyPr>
            <a:normAutofit/>
          </a:bodyPr>
          <a:lstStyle/>
          <a:p>
            <a:r>
              <a:rPr lang="nl-NL" sz="2500" dirty="0" smtClean="0"/>
              <a:t>Wat is verzekeren?</a:t>
            </a:r>
          </a:p>
          <a:p>
            <a:r>
              <a:rPr lang="nl-NL" sz="2500" dirty="0" smtClean="0"/>
              <a:t>Het indekken van risico.</a:t>
            </a:r>
          </a:p>
          <a:p>
            <a:r>
              <a:rPr lang="nl-NL" sz="2500" dirty="0" smtClean="0"/>
              <a:t>Namelijk: je betaald een vast bedrag per maand/jaar, maar dekt daarmee het risico in dat als je iets overkomt waarvoor je verzekerd bent je daarvoor moet betalen.</a:t>
            </a:r>
          </a:p>
          <a:p>
            <a:r>
              <a:rPr lang="nl-NL" sz="2500" dirty="0" smtClean="0"/>
              <a:t>Voorbeelden?</a:t>
            </a:r>
          </a:p>
          <a:p>
            <a:r>
              <a:rPr lang="nl-NL" sz="2500" dirty="0" smtClean="0"/>
              <a:t>Ziektekostenverzekering, telefoon.</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197110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3" y="180304"/>
            <a:ext cx="8596669" cy="1750096"/>
          </a:xfrm>
        </p:spPr>
        <p:txBody>
          <a:bodyPr/>
          <a:lstStyle/>
          <a:p>
            <a:r>
              <a:rPr lang="nl-NL" dirty="0" smtClean="0"/>
              <a:t>Particuliere en sociale verzekeringen.</a:t>
            </a:r>
            <a:endParaRPr lang="nl-NL" dirty="0"/>
          </a:p>
        </p:txBody>
      </p:sp>
      <p:sp>
        <p:nvSpPr>
          <p:cNvPr id="3" name="Tijdelijke aanduiding voor inhoud 2"/>
          <p:cNvSpPr>
            <a:spLocks noGrp="1"/>
          </p:cNvSpPr>
          <p:nvPr>
            <p:ph idx="1"/>
          </p:nvPr>
        </p:nvSpPr>
        <p:spPr>
          <a:xfrm>
            <a:off x="677333" y="862885"/>
            <a:ext cx="9986373" cy="5178477"/>
          </a:xfrm>
        </p:spPr>
        <p:txBody>
          <a:bodyPr>
            <a:noAutofit/>
          </a:bodyPr>
          <a:lstStyle/>
          <a:p>
            <a:r>
              <a:rPr lang="nl-NL" sz="2500" dirty="0" smtClean="0"/>
              <a:t>Particuliere verzekeringen:</a:t>
            </a:r>
          </a:p>
          <a:p>
            <a:r>
              <a:rPr lang="nl-NL" sz="2500" dirty="0" smtClean="0"/>
              <a:t>Niet verplichten verzekeringen, kies je zelf voor, verzekeringsmaatschappijen kunnen je weigeren.</a:t>
            </a:r>
          </a:p>
          <a:p>
            <a:r>
              <a:rPr lang="nl-NL" sz="2500" dirty="0" smtClean="0"/>
              <a:t>Voorbeelden?</a:t>
            </a:r>
            <a:br>
              <a:rPr lang="nl-NL" sz="2500" dirty="0" smtClean="0"/>
            </a:br>
            <a:r>
              <a:rPr lang="nl-NL" sz="2500" dirty="0" smtClean="0"/>
              <a:t>Brand, fiets, telefoonverzekering. </a:t>
            </a:r>
          </a:p>
          <a:p>
            <a:r>
              <a:rPr lang="nl-NL" sz="2500" dirty="0" smtClean="0"/>
              <a:t>Bedrag wordt bepaald door het risico wat mensen lopen. (gemiddelde kosten van de schade * kans op schade)</a:t>
            </a:r>
          </a:p>
          <a:p>
            <a:r>
              <a:rPr lang="nl-NL" sz="2500" dirty="0" smtClean="0"/>
              <a:t>Sociale verzekeringen.</a:t>
            </a:r>
          </a:p>
          <a:p>
            <a:r>
              <a:rPr lang="nl-NL" sz="2500" dirty="0" smtClean="0"/>
              <a:t>Verplicht gesteld door de overheid, verzekeringsmaatschappijen (de overheid vaak) kunnen niemand weigeren.</a:t>
            </a:r>
          </a:p>
          <a:p>
            <a:r>
              <a:rPr lang="nl-NL" sz="2500" dirty="0" smtClean="0"/>
              <a:t>Voorbeelden?</a:t>
            </a:r>
          </a:p>
          <a:p>
            <a:r>
              <a:rPr lang="nl-NL" sz="2500" dirty="0" smtClean="0"/>
              <a:t>Algemene ouderdom wet (AOW), werkloosheidswet (WW)</a:t>
            </a:r>
          </a:p>
          <a:p>
            <a:r>
              <a:rPr lang="nl-NL" sz="2500" dirty="0" smtClean="0"/>
              <a:t>Premie geheven naar draagkracht, meer inkomen meer betalen.</a:t>
            </a:r>
          </a:p>
          <a:p>
            <a:endParaRPr lang="nl-NL" sz="2500" dirty="0"/>
          </a:p>
        </p:txBody>
      </p:sp>
    </p:spTree>
    <p:extLst>
      <p:ext uri="{BB962C8B-B14F-4D97-AF65-F5344CB8AC3E}">
        <p14:creationId xmlns:p14="http://schemas.microsoft.com/office/powerpoint/2010/main" val="3985207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Lees 3.3A particuliere en collectieve zekeringen maak opgave 1 </a:t>
            </a:r>
            <a:r>
              <a:rPr lang="nl-NL" dirty="0" err="1" smtClean="0"/>
              <a:t>tm</a:t>
            </a:r>
            <a:r>
              <a:rPr lang="nl-NL" dirty="0" smtClean="0"/>
              <a:t> 3</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12 minuten de tijd.</a:t>
            </a:r>
          </a:p>
          <a:p>
            <a:pPr marL="0" indent="0">
              <a:buNone/>
            </a:pPr>
            <a:r>
              <a:rPr lang="nl-NL" sz="2500" dirty="0" smtClean="0"/>
              <a:t>Eerder klaar?</a:t>
            </a:r>
          </a:p>
          <a:p>
            <a:pPr marL="0" indent="0">
              <a:buNone/>
            </a:pPr>
            <a:r>
              <a:rPr lang="nl-NL" sz="2500" dirty="0" smtClean="0"/>
              <a:t>Extra vragen:</a:t>
            </a:r>
          </a:p>
          <a:p>
            <a:pPr marL="0" indent="0">
              <a:buNone/>
            </a:pPr>
            <a:r>
              <a:rPr lang="nl-NL" sz="2500" dirty="0" smtClean="0"/>
              <a:t>Waarom zullen er collectieve verzekeringen zijn? Waarom kan niet alles particulier geregeld worden.</a:t>
            </a:r>
          </a:p>
          <a:p>
            <a:pPr marL="0" indent="0">
              <a:buNone/>
            </a:pPr>
            <a:r>
              <a:rPr lang="nl-NL" sz="2500" dirty="0" smtClean="0"/>
              <a:t>Kan je 3.3B gaan lezen en maken. </a:t>
            </a:r>
          </a:p>
          <a:p>
            <a:pPr marL="0" indent="0">
              <a:buNone/>
            </a:pPr>
            <a:endParaRPr lang="nl-NL" sz="2500" dirty="0" smtClean="0"/>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4244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1358</TotalTime>
  <Words>1049</Words>
  <Application>Microsoft Office PowerPoint</Application>
  <PresentationFormat>Breedbeeld</PresentationFormat>
  <Paragraphs>143</Paragraphs>
  <Slides>16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Trebuchet MS</vt:lpstr>
      <vt:lpstr>Wingdings</vt:lpstr>
      <vt:lpstr>Wingdings 3</vt:lpstr>
      <vt:lpstr>Facet</vt:lpstr>
      <vt:lpstr>Welkom Havo/vwo 3.</vt:lpstr>
      <vt:lpstr>Agenda:</vt:lpstr>
      <vt:lpstr>PowerPoint-presentatie</vt:lpstr>
      <vt:lpstr>PowerPoint-presentatie</vt:lpstr>
      <vt:lpstr>Beleggen?</vt:lpstr>
      <vt:lpstr>Terugblik vorige les: aantal belangrijke begrippen/zaken.</vt:lpstr>
      <vt:lpstr>Verzekeren small recap.</vt:lpstr>
      <vt:lpstr>Particuliere en sociale verzekeringen.</vt:lpstr>
      <vt:lpstr>Lees 3.3A particuliere en collectieve zekeringen maak opgave 1 tm 3</vt:lpstr>
      <vt:lpstr>PowerPoint-presentatie</vt:lpstr>
      <vt:lpstr>PowerPoint-presentatie</vt:lpstr>
      <vt:lpstr>PowerPoint-presentatie</vt:lpstr>
      <vt:lpstr>Collectieve verzekeringen waarom?</vt:lpstr>
      <vt:lpstr>Lees 3.3B bestaansreden van collectieve verzekeringen maak opgave 1 tm 4</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185</cp:revision>
  <dcterms:created xsi:type="dcterms:W3CDTF">2017-08-27T09:00:36Z</dcterms:created>
  <dcterms:modified xsi:type="dcterms:W3CDTF">2018-02-21T13:05:21Z</dcterms:modified>
</cp:coreProperties>
</file>